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94" r:id="rId3"/>
    <p:sldId id="299" r:id="rId4"/>
    <p:sldId id="300" r:id="rId5"/>
    <p:sldId id="301" r:id="rId6"/>
    <p:sldId id="277" r:id="rId7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78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FFFFFF"/>
    <a:srgbClr val="A0B0CA"/>
    <a:srgbClr val="0B25BA"/>
    <a:srgbClr val="3D6394"/>
    <a:srgbClr val="08FAFC"/>
    <a:srgbClr val="58C1D7"/>
    <a:srgbClr val="B2B2B2"/>
    <a:srgbClr val="20202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44" d="100"/>
          <a:sy n="44" d="100"/>
        </p:scale>
        <p:origin x="68" y="380"/>
      </p:cViewPr>
      <p:guideLst>
        <p:guide orient="horz" pos="2160"/>
        <p:guide pos="378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5D0DACE-38E0-42D2-9336-2B707D34BC6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8532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5D0DACE-38E0-42D2-9336-2B707D34BC6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9580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2019/6/8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2019/6/8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5" Type="http://schemas.openxmlformats.org/officeDocument/2006/relationships/image" Target="../media/image4.jpe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文本框 767"/>
          <p:cNvSpPr txBox="1"/>
          <p:nvPr/>
        </p:nvSpPr>
        <p:spPr>
          <a:xfrm>
            <a:off x="1892300" y="3255010"/>
            <a:ext cx="8884920" cy="2183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b="1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charset="0"/>
                <a:ea typeface="方正正粗黑简体" panose="02000000000000000000" charset="-122"/>
                <a:cs typeface="Agency FB" panose="020B0503020202020204" charset="0"/>
              </a:rPr>
              <a:t>D</a:t>
            </a:r>
            <a:r>
              <a:rPr sz="4800" b="1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charset="0"/>
                <a:ea typeface="方正正粗黑简体" panose="02000000000000000000" charset="-122"/>
                <a:cs typeface="Agency FB" panose="020B0503020202020204" charset="0"/>
              </a:rPr>
              <a:t>esign</a:t>
            </a:r>
            <a:r>
              <a:rPr lang="zh-CN" altLang="en-US" sz="4800" b="1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charset="0"/>
                <a:ea typeface="方正正粗黑简体" panose="02000000000000000000" charset="-122"/>
                <a:cs typeface="Agency FB" panose="020B0503020202020204" charset="0"/>
              </a:rPr>
              <a:t> </a:t>
            </a:r>
            <a:r>
              <a:rPr lang="en-US" altLang="zh-CN" sz="4800" b="1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charset="0"/>
                <a:ea typeface="方正正粗黑简体" panose="02000000000000000000" charset="-122"/>
                <a:cs typeface="Agency FB" panose="020B0503020202020204" charset="0"/>
              </a:rPr>
              <a:t>T</a:t>
            </a:r>
            <a:r>
              <a:rPr lang="zh-CN" altLang="en-US" sz="4800" b="1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charset="0"/>
                <a:ea typeface="方正正粗黑简体" panose="02000000000000000000" charset="-122"/>
                <a:cs typeface="Agency FB" panose="020B0503020202020204" charset="0"/>
              </a:rPr>
              <a:t>opic </a:t>
            </a:r>
            <a:r>
              <a:rPr lang="en-US" altLang="zh-CN" sz="4800" b="1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charset="0"/>
                <a:ea typeface="方正正粗黑简体" panose="02000000000000000000" charset="-122"/>
                <a:cs typeface="Agency FB" panose="020B0503020202020204" charset="0"/>
              </a:rPr>
              <a:t>of </a:t>
            </a:r>
            <a:r>
              <a:rPr lang="zh-CN" altLang="en-US" sz="4800" b="1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charset="0"/>
                <a:ea typeface="方正正粗黑简体" panose="02000000000000000000" charset="-122"/>
                <a:cs typeface="Agency FB" panose="020B0503020202020204" charset="0"/>
                <a:sym typeface="+mn-ea"/>
              </a:rPr>
              <a:t>Robotics engineering</a:t>
            </a:r>
            <a:r>
              <a:rPr lang="zh-CN" altLang="en-US" sz="4400" b="1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charset="0"/>
                <a:ea typeface="方正正粗黑简体" panose="02000000000000000000" charset="-122"/>
                <a:cs typeface="Agency FB" panose="020B0503020202020204" charset="0"/>
                <a:sym typeface="+mn-ea"/>
              </a:rPr>
              <a:t>    </a:t>
            </a:r>
            <a:r>
              <a:rPr lang="en-US" altLang="zh-CN" sz="4400" b="1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charset="0"/>
                <a:ea typeface="方正正粗黑简体" panose="02000000000000000000" charset="-122"/>
                <a:cs typeface="Agency FB" panose="020B0503020202020204" charset="0"/>
                <a:sym typeface="+mn-ea"/>
              </a:rPr>
              <a:t>	</a:t>
            </a:r>
            <a:r>
              <a:rPr lang="en-US" altLang="zh-CN" sz="4400" b="1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charset="0"/>
                <a:ea typeface="方正正粗黑简体" panose="02000000000000000000" charset="-122"/>
                <a:cs typeface="Agency FB" panose="020B0503020202020204" charset="0"/>
              </a:rPr>
              <a:t>				     ——Farewell Robot</a:t>
            </a:r>
          </a:p>
          <a:p>
            <a:pPr algn="l"/>
            <a:endParaRPr lang="en-US" altLang="zh-CN" sz="4400" b="1">
              <a:solidFill>
                <a:schemeClr val="tx1">
                  <a:lumMod val="75000"/>
                  <a:lumOff val="25000"/>
                </a:schemeClr>
              </a:solidFill>
              <a:latin typeface="Agency FB" panose="020B0503020202020204" charset="0"/>
              <a:ea typeface="方正正粗黑简体" panose="02000000000000000000" charset="-122"/>
              <a:cs typeface="Agency FB" panose="020B05030202020202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73725" y="5629910"/>
            <a:ext cx="63360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team members</a:t>
            </a:r>
            <a:r>
              <a:rPr lang="zh-CN" altLang="en-US" sz="2000"/>
              <a:t>：曾庆怡 温佩松 范嘉骏 韦知辛 李天奕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6010275" y="-152400"/>
            <a:ext cx="349250" cy="654685"/>
            <a:chOff x="0" y="3200"/>
            <a:chExt cx="1292" cy="2418"/>
          </a:xfrm>
        </p:grpSpPr>
        <p:sp>
          <p:nvSpPr>
            <p:cNvPr id="3" name="任意多边形 2"/>
            <p:cNvSpPr/>
            <p:nvPr/>
          </p:nvSpPr>
          <p:spPr>
            <a:xfrm>
              <a:off x="0" y="3200"/>
              <a:ext cx="1292" cy="2419"/>
            </a:xfrm>
            <a:custGeom>
              <a:avLst/>
              <a:gdLst>
                <a:gd name="connsiteX0" fmla="*/ 0 w 1292"/>
                <a:gd name="connsiteY0" fmla="*/ 0 h 2419"/>
                <a:gd name="connsiteX1" fmla="*/ 1292 w 1292"/>
                <a:gd name="connsiteY1" fmla="*/ 1210 h 2419"/>
                <a:gd name="connsiteX2" fmla="*/ 0 w 1292"/>
                <a:gd name="connsiteY2" fmla="*/ 2419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2" h="2419">
                  <a:moveTo>
                    <a:pt x="0" y="0"/>
                  </a:moveTo>
                  <a:cubicBezTo>
                    <a:pt x="714" y="0"/>
                    <a:pt x="1292" y="542"/>
                    <a:pt x="1292" y="1210"/>
                  </a:cubicBezTo>
                  <a:cubicBezTo>
                    <a:pt x="1292" y="1877"/>
                    <a:pt x="714" y="2419"/>
                    <a:pt x="0" y="2419"/>
                  </a:cubicBezTo>
                </a:path>
              </a:pathLst>
            </a:custGeom>
            <a:solidFill>
              <a:srgbClr val="3D6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0" y="3646"/>
              <a:ext cx="790" cy="1528"/>
            </a:xfrm>
            <a:custGeom>
              <a:avLst/>
              <a:gdLst>
                <a:gd name="connsiteX0" fmla="*/ 0 w 1292"/>
                <a:gd name="connsiteY0" fmla="*/ 0 h 2419"/>
                <a:gd name="connsiteX1" fmla="*/ 1292 w 1292"/>
                <a:gd name="connsiteY1" fmla="*/ 1210 h 2419"/>
                <a:gd name="connsiteX2" fmla="*/ 0 w 1292"/>
                <a:gd name="connsiteY2" fmla="*/ 2419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2" h="2419">
                  <a:moveTo>
                    <a:pt x="0" y="0"/>
                  </a:moveTo>
                  <a:cubicBezTo>
                    <a:pt x="714" y="0"/>
                    <a:pt x="1292" y="542"/>
                    <a:pt x="1292" y="1210"/>
                  </a:cubicBezTo>
                  <a:cubicBezTo>
                    <a:pt x="1292" y="1877"/>
                    <a:pt x="714" y="2419"/>
                    <a:pt x="0" y="241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FLYING IMPRESSION FID FEIZHAO    qq:1964271550"/>
          <p:cNvSpPr txBox="1"/>
          <p:nvPr/>
        </p:nvSpPr>
        <p:spPr>
          <a:xfrm>
            <a:off x="3167380" y="1105535"/>
            <a:ext cx="7789545" cy="1170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30000"/>
              </a:lnSpc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Background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：People who had just finished their meal began to take taxis and go home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.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The robot helps them carry their luggage and leads them to a designated taxi spot.</a:t>
            </a:r>
          </a:p>
        </p:txBody>
      </p:sp>
      <p:sp>
        <p:nvSpPr>
          <p:cNvPr id="26" name="FLYING IMPRESSION FID FEIZHAO    qq:1964271550"/>
          <p:cNvSpPr txBox="1"/>
          <p:nvPr/>
        </p:nvSpPr>
        <p:spPr>
          <a:xfrm>
            <a:off x="3839210" y="349885"/>
            <a:ext cx="4512945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600" b="1" dirty="0">
                <a:solidFill>
                  <a:srgbClr val="595959"/>
                </a:solidFill>
                <a:latin typeface="Lucida Calligraphy" panose="03010101010101010101" charset="0"/>
                <a:ea typeface="微软雅黑" panose="020B0503020204020204" charset="-122"/>
                <a:cs typeface="Lucida Calligraphy" panose="03010101010101010101" charset="0"/>
              </a:rPr>
              <a:t> Topic </a:t>
            </a:r>
            <a:r>
              <a:rPr lang="en-US" altLang="zh-CN" sz="3600" b="1" dirty="0">
                <a:solidFill>
                  <a:srgbClr val="595959"/>
                </a:solidFill>
                <a:latin typeface="Lucida Calligraphy" panose="03010101010101010101" charset="0"/>
                <a:ea typeface="微软雅黑" panose="020B0503020204020204" charset="-122"/>
                <a:cs typeface="Lucida Calligraphy" panose="03010101010101010101" charset="0"/>
              </a:rPr>
              <a:t>G</a:t>
            </a:r>
            <a:r>
              <a:rPr lang="zh-CN" altLang="en-US" sz="3600" b="1" dirty="0">
                <a:solidFill>
                  <a:srgbClr val="595959"/>
                </a:solidFill>
                <a:latin typeface="Lucida Calligraphy" panose="03010101010101010101" charset="0"/>
                <a:ea typeface="微软雅黑" panose="020B0503020204020204" charset="-122"/>
                <a:cs typeface="Lucida Calligraphy" panose="03010101010101010101" charset="0"/>
              </a:rPr>
              <a:t>oal</a:t>
            </a:r>
          </a:p>
        </p:txBody>
      </p:sp>
      <p:sp>
        <p:nvSpPr>
          <p:cNvPr id="9" name="矩形 8"/>
          <p:cNvSpPr/>
          <p:nvPr/>
        </p:nvSpPr>
        <p:spPr>
          <a:xfrm>
            <a:off x="1188720" y="2520315"/>
            <a:ext cx="1786890" cy="358457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flow chart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7380" y="2221230"/>
            <a:ext cx="8087995" cy="3586480"/>
          </a:xfrm>
          <a:prstGeom prst="rect">
            <a:avLst/>
          </a:prstGeom>
        </p:spPr>
      </p:pic>
      <p:pic>
        <p:nvPicPr>
          <p:cNvPr id="6" name="图片 5" descr="F:\文档\RB\HOMEWORK\image\astra.jpgastra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718820" y="1493520"/>
            <a:ext cx="2193925" cy="43884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5400000">
            <a:off x="6010275" y="-152400"/>
            <a:ext cx="349250" cy="654685"/>
            <a:chOff x="0" y="3200"/>
            <a:chExt cx="1292" cy="2418"/>
          </a:xfrm>
        </p:grpSpPr>
        <p:sp>
          <p:nvSpPr>
            <p:cNvPr id="3" name="任意多边形 2"/>
            <p:cNvSpPr/>
            <p:nvPr/>
          </p:nvSpPr>
          <p:spPr>
            <a:xfrm>
              <a:off x="0" y="3200"/>
              <a:ext cx="1292" cy="2419"/>
            </a:xfrm>
            <a:custGeom>
              <a:avLst/>
              <a:gdLst>
                <a:gd name="connsiteX0" fmla="*/ 0 w 1292"/>
                <a:gd name="connsiteY0" fmla="*/ 0 h 2419"/>
                <a:gd name="connsiteX1" fmla="*/ 1292 w 1292"/>
                <a:gd name="connsiteY1" fmla="*/ 1210 h 2419"/>
                <a:gd name="connsiteX2" fmla="*/ 0 w 1292"/>
                <a:gd name="connsiteY2" fmla="*/ 2419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2" h="2419">
                  <a:moveTo>
                    <a:pt x="0" y="0"/>
                  </a:moveTo>
                  <a:cubicBezTo>
                    <a:pt x="714" y="0"/>
                    <a:pt x="1292" y="542"/>
                    <a:pt x="1292" y="1210"/>
                  </a:cubicBezTo>
                  <a:cubicBezTo>
                    <a:pt x="1292" y="1877"/>
                    <a:pt x="714" y="2419"/>
                    <a:pt x="0" y="2419"/>
                  </a:cubicBezTo>
                </a:path>
              </a:pathLst>
            </a:custGeom>
            <a:solidFill>
              <a:srgbClr val="3D63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0" y="3646"/>
              <a:ext cx="790" cy="1528"/>
            </a:xfrm>
            <a:custGeom>
              <a:avLst/>
              <a:gdLst>
                <a:gd name="connsiteX0" fmla="*/ 0 w 1292"/>
                <a:gd name="connsiteY0" fmla="*/ 0 h 2419"/>
                <a:gd name="connsiteX1" fmla="*/ 1292 w 1292"/>
                <a:gd name="connsiteY1" fmla="*/ 1210 h 2419"/>
                <a:gd name="connsiteX2" fmla="*/ 0 w 1292"/>
                <a:gd name="connsiteY2" fmla="*/ 2419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92" h="2419">
                  <a:moveTo>
                    <a:pt x="0" y="0"/>
                  </a:moveTo>
                  <a:cubicBezTo>
                    <a:pt x="714" y="0"/>
                    <a:pt x="1292" y="542"/>
                    <a:pt x="1292" y="1210"/>
                  </a:cubicBezTo>
                  <a:cubicBezTo>
                    <a:pt x="1292" y="1877"/>
                    <a:pt x="714" y="2419"/>
                    <a:pt x="0" y="241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FLYING IMPRESSION FID FEIZHAO    qq:1964271550"/>
          <p:cNvSpPr txBox="1"/>
          <p:nvPr/>
        </p:nvSpPr>
        <p:spPr>
          <a:xfrm>
            <a:off x="3745865" y="1294765"/>
            <a:ext cx="7789545" cy="4492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30000"/>
              </a:lnSpc>
            </a:pPr>
            <a:r>
              <a:rPr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Map navigation</a:t>
            </a:r>
          </a:p>
          <a:p>
            <a:pPr algn="l" fontAlgn="auto">
              <a:lnSpc>
                <a:spcPct val="130000"/>
              </a:lnSpc>
            </a:pPr>
            <a:r>
              <a:rPr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No map navigation</a:t>
            </a:r>
          </a:p>
          <a:p>
            <a:pPr algn="l" fontAlgn="auto">
              <a:lnSpc>
                <a:spcPct val="130000"/>
              </a:lnSpc>
            </a:pPr>
            <a:endParaRPr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 fontAlgn="auto">
              <a:lnSpc>
                <a:spcPct val="130000"/>
              </a:lnSpc>
            </a:pPr>
            <a:r>
              <a:rPr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Human wave gesture recognition</a:t>
            </a:r>
          </a:p>
          <a:p>
            <a:pPr algn="l" fontAlgn="auto">
              <a:lnSpc>
                <a:spcPct val="130000"/>
              </a:lnSpc>
            </a:pPr>
            <a:r>
              <a:rPr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Background subtraction and subject color extraction</a:t>
            </a:r>
          </a:p>
          <a:p>
            <a:pPr algn="l" fontAlgn="auto">
              <a:lnSpc>
                <a:spcPct val="130000"/>
              </a:lnSpc>
            </a:pPr>
            <a:r>
              <a:rPr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Color target recognition</a:t>
            </a:r>
          </a:p>
          <a:p>
            <a:pPr algn="l" fontAlgn="auto">
              <a:lnSpc>
                <a:spcPct val="130000"/>
              </a:lnSpc>
            </a:pPr>
            <a:endParaRPr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 fontAlgn="auto">
              <a:lnSpc>
                <a:spcPct val="130000"/>
              </a:lnSpc>
            </a:pPr>
            <a:r>
              <a:rPr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Robotic arm grab motion planning</a:t>
            </a:r>
          </a:p>
          <a:p>
            <a:pPr algn="l" fontAlgn="auto">
              <a:lnSpc>
                <a:spcPct val="130000"/>
              </a:lnSpc>
            </a:pPr>
            <a:endParaRPr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 fontAlgn="auto">
              <a:lnSpc>
                <a:spcPct val="130000"/>
              </a:lnSpc>
            </a:pPr>
            <a:r>
              <a:rPr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Voice command recognition</a:t>
            </a:r>
          </a:p>
          <a:p>
            <a:pPr algn="l" fontAlgn="auto">
              <a:lnSpc>
                <a:spcPct val="130000"/>
              </a:lnSpc>
            </a:pPr>
            <a:r>
              <a:rPr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Basic voice conversation</a:t>
            </a:r>
          </a:p>
        </p:txBody>
      </p:sp>
      <p:sp>
        <p:nvSpPr>
          <p:cNvPr id="26" name="FLYING IMPRESSION FID FEIZHAO    qq:1964271550"/>
          <p:cNvSpPr txBox="1"/>
          <p:nvPr/>
        </p:nvSpPr>
        <p:spPr>
          <a:xfrm>
            <a:off x="3126740" y="349885"/>
            <a:ext cx="6156325" cy="811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sz="3600" b="1" dirty="0">
                <a:solidFill>
                  <a:srgbClr val="595959"/>
                </a:solidFill>
                <a:latin typeface="Lucida Calligraphy" panose="03010101010101010101" charset="0"/>
                <a:ea typeface="微软雅黑" panose="020B0503020204020204" charset="-122"/>
                <a:cs typeface="Lucida Calligraphy" panose="03010101010101010101" charset="0"/>
              </a:rPr>
              <a:t>Technology involved</a:t>
            </a:r>
          </a:p>
        </p:txBody>
      </p:sp>
      <p:pic>
        <p:nvPicPr>
          <p:cNvPr id="11" name="图片 10" descr="F:\文档\RB\HOMEWORK\image\astra.jpgastra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18820" y="1493520"/>
            <a:ext cx="2193925" cy="43884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183422" y="732716"/>
            <a:ext cx="6875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b="1" dirty="0"/>
              <a:t>speech interaction</a:t>
            </a:r>
            <a:endParaRPr kumimoji="0" lang="zh-CN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gency FB" panose="020B0503020202020204" charset="0"/>
              <a:ea typeface="方正清刻本悦宋简体" panose="02000000000000000000" charset="-122"/>
              <a:cs typeface="Agency FB" panose="020B050302020202020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EA7361-916B-4AA3-A034-A83239E80AD0}"/>
              </a:ext>
            </a:extLst>
          </p:cNvPr>
          <p:cNvSpPr txBox="1"/>
          <p:nvPr/>
        </p:nvSpPr>
        <p:spPr>
          <a:xfrm>
            <a:off x="2705100" y="1623625"/>
            <a:ext cx="2121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Xunfei</a:t>
            </a:r>
            <a:r>
              <a:rPr lang="en-US" altLang="zh-CN" dirty="0"/>
              <a:t> recognize:</a:t>
            </a:r>
          </a:p>
          <a:p>
            <a:r>
              <a:rPr lang="en-US" altLang="zh-CN" dirty="0"/>
              <a:t>I want to leave/go  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F8B4E8A-A3E9-418B-B6E3-F2E45A9C4737}"/>
              </a:ext>
            </a:extLst>
          </p:cNvPr>
          <p:cNvSpPr txBox="1"/>
          <p:nvPr/>
        </p:nvSpPr>
        <p:spPr>
          <a:xfrm>
            <a:off x="542925" y="1571625"/>
            <a:ext cx="1352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Arrive at the starting position 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96687DD-2518-4BC4-AB91-A9E7FF0C4D02}"/>
              </a:ext>
            </a:extLst>
          </p:cNvPr>
          <p:cNvSpPr txBox="1"/>
          <p:nvPr/>
        </p:nvSpPr>
        <p:spPr>
          <a:xfrm>
            <a:off x="6226631" y="1623624"/>
            <a:ext cx="19030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Stat recognizing </a:t>
            </a:r>
          </a:p>
          <a:p>
            <a:r>
              <a:rPr lang="en-US" altLang="zh-CN" dirty="0"/>
              <a:t>the person</a:t>
            </a:r>
            <a:endParaRPr lang="zh-CN" altLang="en-US" dirty="0"/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3864897D-65D3-4EE5-A283-85DA645D4F77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1895475" y="1946790"/>
            <a:ext cx="809625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44B4319-5034-4113-917F-524E8439D188}"/>
              </a:ext>
            </a:extLst>
          </p:cNvPr>
          <p:cNvCxnSpPr>
            <a:cxnSpLocks/>
          </p:cNvCxnSpPr>
          <p:nvPr/>
        </p:nvCxnSpPr>
        <p:spPr>
          <a:xfrm>
            <a:off x="4826193" y="1946790"/>
            <a:ext cx="113917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E29516C8-AC28-4C88-8778-6179E44FAD58}"/>
              </a:ext>
            </a:extLst>
          </p:cNvPr>
          <p:cNvCxnSpPr>
            <a:cxnSpLocks/>
          </p:cNvCxnSpPr>
          <p:nvPr/>
        </p:nvCxnSpPr>
        <p:spPr>
          <a:xfrm>
            <a:off x="2044177" y="3313109"/>
            <a:ext cx="7563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55205A80-A1FC-4525-A8D4-41FC0B9F9E1B}"/>
              </a:ext>
            </a:extLst>
          </p:cNvPr>
          <p:cNvSpPr txBox="1"/>
          <p:nvPr/>
        </p:nvSpPr>
        <p:spPr>
          <a:xfrm>
            <a:off x="507220" y="2989944"/>
            <a:ext cx="153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Return to the customer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B53EEE9-A64D-448E-9A90-0DC9FD031044}"/>
              </a:ext>
            </a:extLst>
          </p:cNvPr>
          <p:cNvSpPr txBox="1"/>
          <p:nvPr/>
        </p:nvSpPr>
        <p:spPr>
          <a:xfrm>
            <a:off x="2971281" y="2916449"/>
            <a:ext cx="1967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Xunfei</a:t>
            </a:r>
            <a:r>
              <a:rPr lang="en-US" altLang="zh-CN" dirty="0"/>
              <a:t> recognize:</a:t>
            </a:r>
          </a:p>
          <a:p>
            <a:r>
              <a:rPr lang="en-US" altLang="zh-CN" dirty="0"/>
              <a:t>Let’s go out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B27CDA3-B1D0-448F-8E76-7411E0029814}"/>
              </a:ext>
            </a:extLst>
          </p:cNvPr>
          <p:cNvSpPr txBox="1"/>
          <p:nvPr/>
        </p:nvSpPr>
        <p:spPr>
          <a:xfrm>
            <a:off x="4672305" y="1623624"/>
            <a:ext cx="1293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Pub “leave”</a:t>
            </a:r>
            <a:endParaRPr lang="zh-CN" altLang="en-US" dirty="0"/>
          </a:p>
        </p:txBody>
      </p: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DE1228B9-DD8D-40BD-973D-79EF38F9F5EA}"/>
              </a:ext>
            </a:extLst>
          </p:cNvPr>
          <p:cNvCxnSpPr>
            <a:cxnSpLocks/>
          </p:cNvCxnSpPr>
          <p:nvPr/>
        </p:nvCxnSpPr>
        <p:spPr>
          <a:xfrm>
            <a:off x="5075060" y="3313109"/>
            <a:ext cx="113917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BFD58367-A9BF-42C3-905F-154754AD9F79}"/>
              </a:ext>
            </a:extLst>
          </p:cNvPr>
          <p:cNvSpPr txBox="1"/>
          <p:nvPr/>
        </p:nvSpPr>
        <p:spPr>
          <a:xfrm>
            <a:off x="4917527" y="2882874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Pub “go out”</a:t>
            </a:r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D4F3FC3-3DAB-42CE-B6FC-81988968959A}"/>
              </a:ext>
            </a:extLst>
          </p:cNvPr>
          <p:cNvSpPr txBox="1"/>
          <p:nvPr/>
        </p:nvSpPr>
        <p:spPr>
          <a:xfrm>
            <a:off x="6371771" y="3113705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Go to the driver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80FAD34-5E4C-4DAF-8D95-C7E3BE0C2F4D}"/>
              </a:ext>
            </a:extLst>
          </p:cNvPr>
          <p:cNvSpPr txBox="1"/>
          <p:nvPr/>
        </p:nvSpPr>
        <p:spPr>
          <a:xfrm>
            <a:off x="542925" y="4033097"/>
            <a:ext cx="17920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Arrive at the </a:t>
            </a:r>
          </a:p>
          <a:p>
            <a:r>
              <a:rPr lang="en-US" altLang="zh-CN" dirty="0"/>
              <a:t>driver’s position</a:t>
            </a:r>
            <a:endParaRPr lang="zh-CN" altLang="en-US" dirty="0"/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05B89B5C-BCC7-4BD4-AD7B-97B74FB8AF11}"/>
              </a:ext>
            </a:extLst>
          </p:cNvPr>
          <p:cNvCxnSpPr>
            <a:cxnSpLocks/>
          </p:cNvCxnSpPr>
          <p:nvPr/>
        </p:nvCxnSpPr>
        <p:spPr>
          <a:xfrm>
            <a:off x="2335019" y="4356262"/>
            <a:ext cx="7563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9C70281A-3524-4C6D-A559-9D0111FEB603}"/>
              </a:ext>
            </a:extLst>
          </p:cNvPr>
          <p:cNvSpPr txBox="1"/>
          <p:nvPr/>
        </p:nvSpPr>
        <p:spPr>
          <a:xfrm>
            <a:off x="3143510" y="4069683"/>
            <a:ext cx="1967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Xunfei</a:t>
            </a:r>
            <a:r>
              <a:rPr lang="en-US" altLang="zh-CN" dirty="0"/>
              <a:t> recognize:</a:t>
            </a:r>
          </a:p>
          <a:p>
            <a:r>
              <a:rPr lang="en-US" altLang="zh-CN" dirty="0"/>
              <a:t>You can go back</a:t>
            </a:r>
            <a:endParaRPr lang="zh-CN" altLang="en-US" dirty="0"/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2FB2E09E-E1CF-437E-BA55-F89E1BFE1621}"/>
              </a:ext>
            </a:extLst>
          </p:cNvPr>
          <p:cNvCxnSpPr>
            <a:cxnSpLocks/>
          </p:cNvCxnSpPr>
          <p:nvPr/>
        </p:nvCxnSpPr>
        <p:spPr>
          <a:xfrm>
            <a:off x="5232594" y="4447500"/>
            <a:ext cx="135689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094B40F0-F3C6-42B6-BCCE-F8B7FFEE197E}"/>
              </a:ext>
            </a:extLst>
          </p:cNvPr>
          <p:cNvSpPr txBox="1"/>
          <p:nvPr/>
        </p:nvSpPr>
        <p:spPr>
          <a:xfrm>
            <a:off x="5154891" y="4017264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Pub “go back”</a:t>
            </a:r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2F402732-913A-4D2C-9A0C-20FA96004AE3}"/>
              </a:ext>
            </a:extLst>
          </p:cNvPr>
          <p:cNvSpPr txBox="1"/>
          <p:nvPr/>
        </p:nvSpPr>
        <p:spPr>
          <a:xfrm>
            <a:off x="6897727" y="4203906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Return the start position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03067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B6D9316-3C39-49C9-A445-89D88706DDE3}"/>
              </a:ext>
            </a:extLst>
          </p:cNvPr>
          <p:cNvSpPr txBox="1"/>
          <p:nvPr/>
        </p:nvSpPr>
        <p:spPr>
          <a:xfrm>
            <a:off x="1204686" y="2017485"/>
            <a:ext cx="92127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Key words spotting to determine the intention of the customer.</a:t>
            </a:r>
          </a:p>
          <a:p>
            <a:endParaRPr lang="en-US" altLang="zh-CN" dirty="0"/>
          </a:p>
          <a:p>
            <a:r>
              <a:rPr lang="en-US" altLang="zh-CN" dirty="0"/>
              <a:t>If it is not recognized, continue to wake up the recognize node, and continue to recognize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7B7EA30-9067-4A4C-940F-D7E88FA395E8}"/>
              </a:ext>
            </a:extLst>
          </p:cNvPr>
          <p:cNvSpPr txBox="1"/>
          <p:nvPr/>
        </p:nvSpPr>
        <p:spPr>
          <a:xfrm>
            <a:off x="1204686" y="485783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speech interaction</a:t>
            </a:r>
            <a:endParaRPr lang="zh-CN" altLang="en-US" sz="5400" b="1" dirty="0">
              <a:solidFill>
                <a:srgbClr val="000000">
                  <a:lumMod val="65000"/>
                  <a:lumOff val="35000"/>
                </a:srgbClr>
              </a:solidFill>
              <a:latin typeface="Agency FB" panose="020B0503020202020204" charset="0"/>
              <a:ea typeface="方正清刻本悦宋简体" panose="02000000000000000000" charset="-122"/>
              <a:cs typeface="Agency FB" panose="020B050302020202020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C2E8FAC-2918-418B-AE95-DF6910E2FFE0}"/>
              </a:ext>
            </a:extLst>
          </p:cNvPr>
          <p:cNvSpPr txBox="1"/>
          <p:nvPr/>
        </p:nvSpPr>
        <p:spPr>
          <a:xfrm>
            <a:off x="9535886" y="41656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韦知辛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4670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2658110" y="2668270"/>
            <a:ext cx="68757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charset="0"/>
                <a:ea typeface="方正清刻本悦宋简体" panose="02000000000000000000" charset="-122"/>
                <a:cs typeface="Agency FB" panose="020B0503020202020204" charset="0"/>
              </a:rPr>
              <a:t>THANK YOU FOR WATCHING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730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730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7308"/>
  <p:tag name="KSO_WM_TEMPLATE_THUMBS_INDEX" val="1、2、3、6、8、10、11、12、1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  <p:tag name="KSO_WM_SLIDE_MODEL_TYPE" val="cover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heme/theme1.xml><?xml version="1.0" encoding="utf-8"?>
<a:theme xmlns:a="http://schemas.openxmlformats.org/drawingml/2006/main" name="Office 主题​​">
  <a:themeElements>
    <a:clrScheme name="2019空白演示文档">
      <a:dk1>
        <a:srgbClr val="000000"/>
      </a:dk1>
      <a:lt1>
        <a:srgbClr val="FFFFFF"/>
      </a:lt1>
      <a:dk2>
        <a:srgbClr val="E6E4E4"/>
      </a:dk2>
      <a:lt2>
        <a:srgbClr val="FFFFFF"/>
      </a:lt2>
      <a:accent1>
        <a:srgbClr val="477DEA"/>
      </a:accent1>
      <a:accent2>
        <a:srgbClr val="9B9B9B"/>
      </a:accent2>
      <a:accent3>
        <a:srgbClr val="F3B745"/>
      </a:accent3>
      <a:accent4>
        <a:srgbClr val="477EE7"/>
      </a:accent4>
      <a:accent5>
        <a:srgbClr val="4BA151"/>
      </a:accent5>
      <a:accent6>
        <a:srgbClr val="E9403C"/>
      </a:accent6>
      <a:hlink>
        <a:srgbClr val="0563C1"/>
      </a:hlink>
      <a:folHlink>
        <a:srgbClr val="954D72"/>
      </a:folHlink>
    </a:clrScheme>
    <a:fontScheme name="2019空白演示文档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</Words>
  <Application>Microsoft Office PowerPoint</Application>
  <PresentationFormat>宽屏</PresentationFormat>
  <Paragraphs>46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等线</vt:lpstr>
      <vt:lpstr>微软雅黑</vt:lpstr>
      <vt:lpstr>Agency FB</vt:lpstr>
      <vt:lpstr>Arial</vt:lpstr>
      <vt:lpstr>Calibri</vt:lpstr>
      <vt:lpstr>Lucida Calligraphy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kingsoft</dc:creator>
  <cp:lastModifiedBy>韦 知辛</cp:lastModifiedBy>
  <cp:revision>483</cp:revision>
  <dcterms:created xsi:type="dcterms:W3CDTF">2017-08-03T09:01:00Z</dcterms:created>
  <dcterms:modified xsi:type="dcterms:W3CDTF">2019-06-08T05:54:54Z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